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9"/>
  </p:notesMasterIdLst>
  <p:sldIdLst>
    <p:sldId id="256" r:id="rId2"/>
    <p:sldId id="280" r:id="rId3"/>
    <p:sldId id="259" r:id="rId4"/>
    <p:sldId id="257" r:id="rId5"/>
    <p:sldId id="267" r:id="rId6"/>
    <p:sldId id="258" r:id="rId7"/>
    <p:sldId id="260" r:id="rId8"/>
    <p:sldId id="261" r:id="rId9"/>
    <p:sldId id="262" r:id="rId10"/>
    <p:sldId id="264" r:id="rId11"/>
    <p:sldId id="270" r:id="rId12"/>
    <p:sldId id="269" r:id="rId13"/>
    <p:sldId id="271" r:id="rId14"/>
    <p:sldId id="263" r:id="rId15"/>
    <p:sldId id="272" r:id="rId16"/>
    <p:sldId id="266" r:id="rId17"/>
    <p:sldId id="273" r:id="rId18"/>
    <p:sldId id="289" r:id="rId19"/>
    <p:sldId id="279" r:id="rId20"/>
    <p:sldId id="290" r:id="rId21"/>
    <p:sldId id="285" r:id="rId22"/>
    <p:sldId id="286" r:id="rId23"/>
    <p:sldId id="287" r:id="rId24"/>
    <p:sldId id="288" r:id="rId25"/>
    <p:sldId id="282" r:id="rId26"/>
    <p:sldId id="268" r:id="rId27"/>
    <p:sldId id="283" r:id="rId28"/>
    <p:sldId id="284" r:id="rId29"/>
    <p:sldId id="291" r:id="rId30"/>
    <p:sldId id="293" r:id="rId31"/>
    <p:sldId id="292" r:id="rId32"/>
    <p:sldId id="294" r:id="rId33"/>
    <p:sldId id="295" r:id="rId34"/>
    <p:sldId id="296" r:id="rId35"/>
    <p:sldId id="297" r:id="rId36"/>
    <p:sldId id="298" r:id="rId37"/>
    <p:sldId id="299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000" autoAdjust="0"/>
  </p:normalViewPr>
  <p:slideViewPr>
    <p:cSldViewPr snapToGrid="0" snapToObjects="1">
      <p:cViewPr varScale="1">
        <p:scale>
          <a:sx n="90" d="100"/>
          <a:sy n="90" d="100"/>
        </p:scale>
        <p:origin x="-9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eg>
</file>

<file path=ppt/media/image19.png>
</file>

<file path=ppt/media/image2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C36E51-3CC5-4E44-ABC6-F0BEEA8FB656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13A32-83CC-3940-9FB0-16E4AB8BA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018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 we will focus on multivariate methods.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13A32-83CC-3940-9FB0-16E4AB8BA0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12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Inertia, eigenvalues, loadings, scores...read “Genetic markers in the playground of multivariate analysis. It’ll make things</a:t>
            </a:r>
            <a:r>
              <a:rPr lang="en-US" baseline="0" dirty="0" smtClean="0"/>
              <a:t> as clear as mud.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13A32-83CC-3940-9FB0-16E4AB8BA0B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71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the eigenvalues of the analysis, indicating the amount of variance represented by each principal component (PC). </a:t>
            </a: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$li: the principal components of the analysis; these are the synthetic variables summarizing the genetic diversity, usually visualized using scatterplots. </a:t>
            </a: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$c1: the allele loadings, used to compute linear combinations forming the PCs; squared, they represent the contribution to each PCs.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13A32-83CC-3940-9FB0-16E4AB8BA0B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462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the first step is to select the number of axes to retain. this is an analytical</a:t>
            </a:r>
            <a:r>
              <a:rPr lang="en-US" baseline="0" dirty="0" smtClean="0"/>
              <a:t> decision. Look for the “elbow”.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13A32-83CC-3940-9FB0-16E4AB8BA0B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931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K=2,</a:t>
            </a:r>
            <a:r>
              <a:rPr lang="en-US" baseline="0" dirty="0" smtClean="0"/>
              <a:t> 105 SNPs with highest FST, admixture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13A32-83CC-3940-9FB0-16E4AB8BA0B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95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1295400"/>
            <a:ext cx="8228013" cy="1927225"/>
          </a:xfrm>
        </p:spPr>
        <p:txBody>
          <a:bodyPr tIns="0" bIns="0" anchor="b" anchorCtr="0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9" y="3307976"/>
            <a:ext cx="8228013" cy="1066800"/>
          </a:xfrm>
        </p:spPr>
        <p:txBody>
          <a:bodyPr tIns="0" bIns="0"/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292818" y="5804647"/>
            <a:ext cx="36708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81001"/>
            <a:ext cx="3509683" cy="2209800"/>
          </a:xfrm>
        </p:spPr>
        <p:txBody>
          <a:bodyPr anchor="b"/>
          <a:lstStyle>
            <a:lvl1pPr algn="l">
              <a:defRPr sz="4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273050"/>
            <a:ext cx="3657600" cy="585311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649071"/>
            <a:ext cx="3509683" cy="3388192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425" y="381001"/>
            <a:ext cx="3635375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1425" y="2649070"/>
            <a:ext cx="3635375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28600" y="1143000"/>
            <a:ext cx="4267200" cy="4267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425" y="381001"/>
            <a:ext cx="3635375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1425" y="2649070"/>
            <a:ext cx="3635375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90600" y="2590800"/>
            <a:ext cx="3505200" cy="3505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2479675" y="1260475"/>
            <a:ext cx="1254125" cy="12541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269875" y="762000"/>
            <a:ext cx="2092325" cy="20923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568388"/>
            <a:ext cx="8228013" cy="3468875"/>
          </a:xfrm>
        </p:spPr>
        <p:txBody>
          <a:bodyPr vert="eaVert"/>
          <a:lstStyle>
            <a:lvl5pPr>
              <a:defRPr/>
            </a:lvl5pPr>
            <a:lvl6pPr marL="1719072">
              <a:defRPr/>
            </a:lvl6pPr>
            <a:lvl7pPr marL="1719072">
              <a:defRPr/>
            </a:lvl7pPr>
            <a:lvl8pPr marL="1719072">
              <a:defRPr/>
            </a:lvl8pPr>
            <a:lvl9pPr marL="1719072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6600" y="274638"/>
            <a:ext cx="1524000" cy="5851525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16859"/>
            <a:ext cx="6019800" cy="5615642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36694"/>
            <a:ext cx="6400800" cy="1362075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399" y="3609695"/>
            <a:ext cx="5181601" cy="1500187"/>
          </a:xfrm>
        </p:spPr>
        <p:txBody>
          <a:bodyPr anchor="t" anchorCtr="0"/>
          <a:lstStyle>
            <a:lvl1pPr marL="0" indent="0" algn="r">
              <a:spcBef>
                <a:spcPts val="300"/>
              </a:spcBef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38999" y="6356350"/>
            <a:ext cx="14462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292818" y="5804647"/>
            <a:ext cx="36708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0664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4753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tabLst/>
              <a:defRPr sz="1600"/>
            </a:lvl6pPr>
            <a:lvl7pPr marL="2173288" indent="-227013">
              <a:tabLst/>
              <a:defRPr sz="1600"/>
            </a:lvl7pPr>
            <a:lvl8pPr marL="2398713" indent="-227013">
              <a:tabLst/>
              <a:defRPr sz="1600"/>
            </a:lvl8pPr>
            <a:lvl9pPr marL="2625725" indent="-227013">
              <a:tabLst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1578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1578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2784475"/>
            <a:ext cx="7656512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762000" y="4497070"/>
            <a:ext cx="7656512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6008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36008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740664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6008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36008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739775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739775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514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775" y="2770094"/>
            <a:ext cx="7662864" cy="3267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94D2A18-F97A-A648-9EBE-59F47230CB7B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89613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35635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B92150B-76A7-A64F-999B-D5B52562452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SzPct val="90000"/>
        <a:buFont typeface="Wingdings" pitchFamily="2" charset="2"/>
        <a:buChar char="S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thibautjombart/adegenet/wiki/Tutorials" TargetMode="External"/><Relationship Id="rId3" Type="http://schemas.openxmlformats.org/officeDocument/2006/relationships/hyperlink" Target="mailto:adegenet-forum@lists.r-forge.r-project.org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7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Relationship Id="rId3" Type="http://schemas.microsoft.com/office/2007/relationships/hdphoto" Target="../media/hdphoto2.wdp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054" y="1918193"/>
            <a:ext cx="7772400" cy="196800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performing </a:t>
            </a:r>
            <a:br>
              <a:rPr lang="en-US" dirty="0" smtClean="0"/>
            </a:br>
            <a:r>
              <a:rPr lang="en-US" dirty="0" smtClean="0"/>
              <a:t>multivariate analyses </a:t>
            </a:r>
            <a:br>
              <a:rPr lang="en-US" dirty="0" smtClean="0"/>
            </a:br>
            <a:r>
              <a:rPr lang="en-US" dirty="0" smtClean="0"/>
              <a:t>using</a:t>
            </a:r>
            <a:br>
              <a:rPr lang="en-US" dirty="0" smtClean="0"/>
            </a:br>
            <a:r>
              <a:rPr lang="en-US" i="1" dirty="0" err="1" smtClean="0"/>
              <a:t>Adegenet</a:t>
            </a:r>
            <a:r>
              <a:rPr lang="en-US" dirty="0" smtClean="0"/>
              <a:t> 2.00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6854" y="3886200"/>
            <a:ext cx="6400800" cy="175260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 smtClean="0"/>
              <a:t>Peer led Bioinformatics series </a:t>
            </a:r>
            <a:r>
              <a:rPr lang="mr-IN" dirty="0" smtClean="0"/>
              <a:t>–</a:t>
            </a:r>
            <a:r>
              <a:rPr lang="en-US" dirty="0" smtClean="0"/>
              <a:t> Fall 2016</a:t>
            </a:r>
          </a:p>
          <a:p>
            <a:r>
              <a:rPr lang="en-US" dirty="0" smtClean="0"/>
              <a:t>Caroline Judy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38091" y="6275523"/>
            <a:ext cx="7058327" cy="4790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https://</a:t>
            </a:r>
            <a:r>
              <a:rPr lang="en-US" sz="2000" dirty="0" err="1"/>
              <a:t>cran.r-project.org</a:t>
            </a:r>
            <a:r>
              <a:rPr lang="en-US" sz="2000" dirty="0"/>
              <a:t>/web/packages/</a:t>
            </a:r>
            <a:r>
              <a:rPr lang="en-US" sz="2000" dirty="0" err="1"/>
              <a:t>adegenet</a:t>
            </a:r>
            <a:r>
              <a:rPr lang="en-US" sz="2000" dirty="0"/>
              <a:t>/</a:t>
            </a:r>
            <a:r>
              <a:rPr lang="en-US" sz="2000" dirty="0" err="1"/>
              <a:t>adegenet.pdf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22493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accessors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47135"/>
            <a:ext cx="8477308" cy="3615402"/>
          </a:xfrm>
        </p:spPr>
        <p:txBody>
          <a:bodyPr>
            <a:normAutofit/>
          </a:bodyPr>
          <a:lstStyle/>
          <a:p>
            <a:r>
              <a:rPr lang="en-US" dirty="0" err="1" smtClean="0"/>
              <a:t>nInd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nLoc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nPop</a:t>
            </a:r>
            <a:r>
              <a:rPr lang="en-US" dirty="0" smtClean="0"/>
              <a:t>()</a:t>
            </a:r>
          </a:p>
          <a:p>
            <a:r>
              <a:rPr lang="en-US" dirty="0" smtClean="0"/>
              <a:t>and many more ...</a:t>
            </a:r>
            <a:r>
              <a:rPr lang="mr-IN" dirty="0"/>
              <a:t> </a:t>
            </a:r>
            <a:r>
              <a:rPr lang="en-US" dirty="0"/>
              <a:t>https://</a:t>
            </a:r>
            <a:r>
              <a:rPr lang="en-US" dirty="0" err="1"/>
              <a:t>cran.r-project.org</a:t>
            </a:r>
            <a:r>
              <a:rPr lang="en-US" dirty="0"/>
              <a:t>/web/packages/</a:t>
            </a:r>
            <a:r>
              <a:rPr lang="en-US" dirty="0" err="1"/>
              <a:t>adegenet</a:t>
            </a:r>
            <a:r>
              <a:rPr lang="en-US" dirty="0"/>
              <a:t>/</a:t>
            </a:r>
            <a:r>
              <a:rPr lang="en-US" dirty="0" err="1"/>
              <a:t>adegenet.pdf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/>
              <a:t>Adegenet</a:t>
            </a:r>
            <a:r>
              <a:rPr lang="en-US" sz="1600" dirty="0" smtClean="0"/>
              <a:t> overview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393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ata manipulation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normal subset functions (e.g. </a:t>
            </a:r>
            <a:r>
              <a:rPr lang="en-US" dirty="0" err="1" smtClean="0"/>
              <a:t>your.genind</a:t>
            </a:r>
            <a:r>
              <a:rPr lang="en-US" dirty="0" smtClean="0"/>
              <a:t>[1:5, 1:5])</a:t>
            </a:r>
          </a:p>
          <a:p>
            <a:r>
              <a:rPr lang="en-US" dirty="0" smtClean="0"/>
              <a:t>convert easily between </a:t>
            </a:r>
            <a:r>
              <a:rPr lang="en-US" dirty="0" err="1" smtClean="0"/>
              <a:t>genind</a:t>
            </a:r>
            <a:r>
              <a:rPr lang="en-US" dirty="0" smtClean="0"/>
              <a:t> and </a:t>
            </a:r>
            <a:r>
              <a:rPr lang="en-US" dirty="0" err="1" smtClean="0"/>
              <a:t>genpop</a:t>
            </a:r>
            <a:r>
              <a:rPr lang="en-US" dirty="0" smtClean="0"/>
              <a:t> objects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/>
              <a:t>Adegenet</a:t>
            </a:r>
            <a:r>
              <a:rPr lang="en-US" sz="1600" dirty="0" smtClean="0"/>
              <a:t> overview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05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775" y="2330738"/>
            <a:ext cx="7662864" cy="3706525"/>
          </a:xfrm>
        </p:spPr>
        <p:txBody>
          <a:bodyPr>
            <a:normAutofit/>
          </a:bodyPr>
          <a:lstStyle/>
          <a:p>
            <a:r>
              <a:rPr lang="en-US" dirty="0" smtClean="0"/>
              <a:t>tons of useful information:</a:t>
            </a:r>
          </a:p>
          <a:p>
            <a:pPr lvl="1"/>
            <a:r>
              <a:rPr lang="en-US" dirty="0" smtClean="0"/>
              <a:t>no. </a:t>
            </a:r>
            <a:r>
              <a:rPr lang="en-US" dirty="0" err="1" smtClean="0"/>
              <a:t>ind</a:t>
            </a:r>
            <a:endParaRPr lang="en-US" dirty="0" smtClean="0"/>
          </a:p>
          <a:p>
            <a:pPr lvl="1"/>
            <a:r>
              <a:rPr lang="en-US" dirty="0" smtClean="0"/>
              <a:t>group sizes</a:t>
            </a:r>
          </a:p>
          <a:p>
            <a:pPr lvl="1"/>
            <a:r>
              <a:rPr lang="en-US" dirty="0" smtClean="0"/>
              <a:t>no. alleles per locus</a:t>
            </a:r>
          </a:p>
          <a:p>
            <a:pPr lvl="1"/>
            <a:r>
              <a:rPr lang="en-US" dirty="0" smtClean="0"/>
              <a:t>no. alleles per group</a:t>
            </a:r>
          </a:p>
          <a:p>
            <a:pPr lvl="1"/>
            <a:r>
              <a:rPr lang="en-US" dirty="0" smtClean="0"/>
              <a:t>percent missing data</a:t>
            </a:r>
          </a:p>
          <a:p>
            <a:pPr lvl="1"/>
            <a:r>
              <a:rPr lang="en-US" dirty="0" err="1" smtClean="0"/>
              <a:t>obs</a:t>
            </a:r>
            <a:r>
              <a:rPr lang="en-US" dirty="0" smtClean="0"/>
              <a:t> het</a:t>
            </a:r>
          </a:p>
          <a:p>
            <a:pPr lvl="1"/>
            <a:r>
              <a:rPr lang="en-US" dirty="0" err="1" smtClean="0"/>
              <a:t>exp</a:t>
            </a:r>
            <a:r>
              <a:rPr lang="en-US" dirty="0" smtClean="0"/>
              <a:t> het</a:t>
            </a:r>
          </a:p>
          <a:p>
            <a:endParaRPr lang="en-US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/>
              <a:t>Adegenet</a:t>
            </a:r>
            <a:r>
              <a:rPr lang="en-US" sz="1600" dirty="0" smtClean="0"/>
              <a:t> overview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855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ummarydat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999" y="2285615"/>
            <a:ext cx="3870001" cy="33971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 for HWE</a:t>
            </a:r>
          </a:p>
          <a:p>
            <a:r>
              <a:rPr lang="en-US" dirty="0" smtClean="0"/>
              <a:t>test for structure using F </a:t>
            </a:r>
            <a:r>
              <a:rPr lang="mr-IN" dirty="0" smtClean="0"/>
              <a:t>–</a:t>
            </a:r>
            <a:r>
              <a:rPr lang="en-US" dirty="0" smtClean="0"/>
              <a:t> statistics</a:t>
            </a:r>
          </a:p>
          <a:p>
            <a:r>
              <a:rPr lang="en-US" dirty="0" smtClean="0"/>
              <a:t>measure inbreeding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/>
              <a:t>Adegenet</a:t>
            </a:r>
            <a:r>
              <a:rPr lang="en-US" sz="1600" dirty="0" smtClean="0"/>
              <a:t> overview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23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 1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1. Call “</a:t>
            </a:r>
            <a:r>
              <a:rPr lang="en-US" dirty="0" err="1" smtClean="0"/>
              <a:t>nancycats</a:t>
            </a:r>
            <a:r>
              <a:rPr lang="en-US" dirty="0" smtClean="0"/>
              <a:t>.” Is </a:t>
            </a:r>
            <a:r>
              <a:rPr lang="en-US" dirty="0"/>
              <a:t>it is a </a:t>
            </a:r>
            <a:r>
              <a:rPr lang="en-US" dirty="0" err="1"/>
              <a:t>genind</a:t>
            </a:r>
            <a:r>
              <a:rPr lang="en-US" dirty="0"/>
              <a:t> object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dirty="0" smtClean="0"/>
              <a:t>2. What type of genetic data is it? Use $ or @ to open the appropriate slot.</a:t>
            </a:r>
          </a:p>
          <a:p>
            <a:pPr marL="0" indent="0">
              <a:buNone/>
            </a:pPr>
            <a:r>
              <a:rPr lang="en-US" dirty="0" smtClean="0"/>
              <a:t>3. How many individuals? Use the </a:t>
            </a:r>
            <a:r>
              <a:rPr lang="en-US" dirty="0" smtClean="0"/>
              <a:t>appropriate </a:t>
            </a:r>
            <a:r>
              <a:rPr lang="en-US" dirty="0" err="1" smtClean="0"/>
              <a:t>accessor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4. What is the percentage of missing data? Use the summary() command.</a:t>
            </a:r>
          </a:p>
          <a:p>
            <a:pPr marL="0" indent="0">
              <a:buNone/>
            </a:pPr>
            <a:r>
              <a:rPr lang="en-US" dirty="0" smtClean="0"/>
              <a:t>5. Make a </a:t>
            </a:r>
            <a:r>
              <a:rPr lang="en-US" dirty="0" err="1" smtClean="0"/>
              <a:t>barplot</a:t>
            </a:r>
            <a:r>
              <a:rPr lang="en-US" dirty="0" smtClean="0"/>
              <a:t> of the alleles per locus. Hint: try using an </a:t>
            </a:r>
            <a:r>
              <a:rPr lang="en-US" dirty="0" err="1" smtClean="0"/>
              <a:t>accessor</a:t>
            </a:r>
            <a:r>
              <a:rPr lang="en-US" dirty="0" smtClean="0"/>
              <a:t> to make this easy.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installation </a:t>
            </a:r>
            <a:r>
              <a:rPr lang="mr-IN" sz="1600" dirty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i="1" dirty="0" err="1" smtClean="0">
                <a:solidFill>
                  <a:srgbClr val="BFBFBF"/>
                </a:solidFill>
              </a:rPr>
              <a:t>Adegenet</a:t>
            </a:r>
            <a:r>
              <a:rPr lang="en-US" sz="1600" dirty="0" smtClean="0">
                <a:solidFill>
                  <a:srgbClr val="BFBFBF"/>
                </a:solidFill>
              </a:rPr>
              <a:t> overview</a:t>
            </a:r>
            <a:r>
              <a:rPr lang="en-US" sz="1600" dirty="0" smtClean="0"/>
              <a:t>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/>
              <a:t>t</a:t>
            </a:r>
            <a:r>
              <a:rPr lang="en-US" sz="1600" dirty="0" smtClean="0"/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777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multivariate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confused about terminology? </a:t>
            </a:r>
          </a:p>
          <a:p>
            <a:pPr lvl="1"/>
            <a:r>
              <a:rPr lang="en-US" dirty="0" smtClean="0"/>
              <a:t>T</a:t>
            </a:r>
            <a:r>
              <a:rPr lang="en-US" dirty="0"/>
              <a:t>. </a:t>
            </a:r>
            <a:r>
              <a:rPr lang="en-US" dirty="0" err="1"/>
              <a:t>Jombart</a:t>
            </a:r>
            <a:r>
              <a:rPr lang="en-US" dirty="0"/>
              <a:t>, D. </a:t>
            </a:r>
            <a:r>
              <a:rPr lang="en-US" dirty="0" err="1"/>
              <a:t>Pontier</a:t>
            </a:r>
            <a:r>
              <a:rPr lang="en-US" dirty="0"/>
              <a:t>, and A-B </a:t>
            </a:r>
            <a:r>
              <a:rPr lang="en-US" dirty="0" err="1"/>
              <a:t>Dufour</a:t>
            </a:r>
            <a:r>
              <a:rPr lang="en-US" dirty="0"/>
              <a:t>. 2009. Genetic markers in the playground of multivariate analysis. </a:t>
            </a:r>
            <a:r>
              <a:rPr lang="en-US" i="1" dirty="0"/>
              <a:t>Heredity</a:t>
            </a:r>
            <a:r>
              <a:rPr lang="en-US" dirty="0"/>
              <a:t> 102:330-341</a:t>
            </a:r>
          </a:p>
          <a:p>
            <a:pPr lvl="1"/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6" name="Picture 5" descr="mu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189" y="4120444"/>
            <a:ext cx="2384254" cy="178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461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multivariate analyses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774" y="2770095"/>
            <a:ext cx="7947025" cy="3279348"/>
          </a:xfrm>
        </p:spPr>
        <p:txBody>
          <a:bodyPr>
            <a:normAutofit/>
          </a:bodyPr>
          <a:lstStyle/>
          <a:p>
            <a:r>
              <a:rPr lang="en-US" dirty="0" smtClean="0"/>
              <a:t>PCA </a:t>
            </a:r>
            <a:r>
              <a:rPr lang="mr-IN" dirty="0" smtClean="0"/>
              <a:t>–</a:t>
            </a:r>
            <a:r>
              <a:rPr lang="en-US" dirty="0" smtClean="0"/>
              <a:t> to infer population genetic structuring</a:t>
            </a:r>
          </a:p>
          <a:p>
            <a:r>
              <a:rPr lang="en-US" dirty="0" err="1" smtClean="0"/>
              <a:t>sPCA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to infer spatial genetic patterns</a:t>
            </a:r>
          </a:p>
          <a:p>
            <a:r>
              <a:rPr lang="en-US" dirty="0" smtClean="0"/>
              <a:t>DAPC </a:t>
            </a:r>
            <a:r>
              <a:rPr lang="mr-IN" dirty="0" smtClean="0"/>
              <a:t>–</a:t>
            </a:r>
            <a:r>
              <a:rPr lang="en-US" dirty="0" smtClean="0"/>
              <a:t> to infer population structuring among </a:t>
            </a:r>
            <a:r>
              <a:rPr lang="en-US" i="1" dirty="0" smtClean="0"/>
              <a:t>a priori </a:t>
            </a:r>
            <a:r>
              <a:rPr lang="en-US" dirty="0" smtClean="0"/>
              <a:t>groups, assignment of individuals to pops</a:t>
            </a:r>
          </a:p>
          <a:p>
            <a:pPr lvl="1"/>
            <a:r>
              <a:rPr lang="en-US" dirty="0" smtClean="0"/>
              <a:t>A-score </a:t>
            </a:r>
            <a:r>
              <a:rPr lang="mr-IN" dirty="0" smtClean="0"/>
              <a:t>–</a:t>
            </a:r>
            <a:r>
              <a:rPr lang="en-US" dirty="0" smtClean="0"/>
              <a:t> is my structure a biological structure </a:t>
            </a:r>
            <a:r>
              <a:rPr lang="mr-IN" dirty="0" smtClean="0"/>
              <a:t>–</a:t>
            </a:r>
            <a:r>
              <a:rPr lang="en-US" dirty="0" smtClean="0"/>
              <a:t> that is, real?</a:t>
            </a:r>
          </a:p>
          <a:p>
            <a:pPr lvl="1"/>
            <a:r>
              <a:rPr lang="en-US" dirty="0" smtClean="0"/>
              <a:t>XVAL </a:t>
            </a:r>
            <a:r>
              <a:rPr lang="mr-IN" dirty="0" smtClean="0"/>
              <a:t>–</a:t>
            </a:r>
            <a:r>
              <a:rPr lang="en-US" dirty="0" smtClean="0"/>
              <a:t> replaces A-score (authors say to use this one)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912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there are a bunch of relevant functions:</a:t>
            </a:r>
          </a:p>
          <a:p>
            <a:pPr lvl="1"/>
            <a:r>
              <a:rPr lang="en-US" dirty="0" err="1" smtClean="0"/>
              <a:t>scaleGen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dudi.pca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sPCA</a:t>
            </a:r>
            <a:r>
              <a:rPr lang="en-US" dirty="0" smtClean="0"/>
              <a:t>()</a:t>
            </a:r>
            <a:endParaRPr lang="en-US" dirty="0"/>
          </a:p>
          <a:p>
            <a:pPr lvl="1"/>
            <a:r>
              <a:rPr lang="en-US" dirty="0" err="1" smtClean="0"/>
              <a:t>dapc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dist.genpop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pairwise.fst</a:t>
            </a:r>
            <a:r>
              <a:rPr lang="en-US" dirty="0" smtClean="0"/>
              <a:t>()</a:t>
            </a:r>
          </a:p>
          <a:p>
            <a:pPr lvl="1"/>
            <a:r>
              <a:rPr lang="en-US" dirty="0" smtClean="0"/>
              <a:t>and many more.....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88133" y="39748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multivariate analysis</a:t>
            </a:r>
            <a:endParaRPr lang="en-US" i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843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performing PCA on </a:t>
            </a:r>
            <a:r>
              <a:rPr lang="en-US" dirty="0" err="1"/>
              <a:t>genind</a:t>
            </a:r>
            <a:r>
              <a:rPr lang="en-US" dirty="0"/>
              <a:t>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1. replace NAs</a:t>
            </a:r>
          </a:p>
          <a:p>
            <a:pPr lvl="1"/>
            <a:r>
              <a:rPr lang="en-US" dirty="0" smtClean="0"/>
              <a:t>mean allele </a:t>
            </a:r>
            <a:r>
              <a:rPr lang="en-US" dirty="0" err="1" smtClean="0"/>
              <a:t>freq</a:t>
            </a:r>
            <a:endParaRPr lang="en-US" dirty="0" smtClean="0"/>
          </a:p>
          <a:p>
            <a:pPr lvl="1"/>
            <a:r>
              <a:rPr lang="en-US" dirty="0" smtClean="0"/>
              <a:t>zero</a:t>
            </a:r>
            <a:endParaRPr lang="en-US" dirty="0"/>
          </a:p>
          <a:p>
            <a:pPr lvl="1"/>
            <a:r>
              <a:rPr lang="en-US" dirty="0" smtClean="0"/>
              <a:t>leave as is.</a:t>
            </a:r>
          </a:p>
          <a:p>
            <a:r>
              <a:rPr lang="en-US" dirty="0" smtClean="0"/>
              <a:t>2. center and (if necessary) scale your data</a:t>
            </a:r>
          </a:p>
          <a:p>
            <a:pPr lvl="2"/>
            <a:r>
              <a:rPr lang="en-US" dirty="0" smtClean="0"/>
              <a:t>usually center on zero</a:t>
            </a:r>
          </a:p>
          <a:p>
            <a:pPr lvl="2"/>
            <a:r>
              <a:rPr lang="en-US" dirty="0" smtClean="0"/>
              <a:t>no other scaling is typically necessary since allelic frequencies are comparable.</a:t>
            </a:r>
          </a:p>
          <a:p>
            <a:r>
              <a:rPr lang="en-US" dirty="0" smtClean="0"/>
              <a:t>3. Perform that PCA!</a:t>
            </a:r>
          </a:p>
          <a:p>
            <a:pPr lvl="1"/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267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PCA on </a:t>
            </a:r>
            <a:r>
              <a:rPr lang="en-US" dirty="0" err="1" smtClean="0"/>
              <a:t>genind</a:t>
            </a:r>
            <a:r>
              <a:rPr lang="en-US" dirty="0" smtClean="0"/>
              <a:t>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scaleGen</a:t>
            </a:r>
            <a:r>
              <a:rPr lang="en-US" dirty="0"/>
              <a:t> {</a:t>
            </a:r>
            <a:r>
              <a:rPr lang="en-US" i="1" dirty="0" err="1"/>
              <a:t>adegenet</a:t>
            </a:r>
            <a:r>
              <a:rPr lang="en-US" dirty="0" smtClean="0"/>
              <a:t>}</a:t>
            </a:r>
          </a:p>
          <a:p>
            <a:pPr lvl="1"/>
            <a:r>
              <a:rPr lang="en-US" dirty="0" smtClean="0"/>
              <a:t>replace NAs, center and scale </a:t>
            </a:r>
          </a:p>
          <a:p>
            <a:r>
              <a:rPr lang="en-US" dirty="0" err="1" smtClean="0"/>
              <a:t>dudi.pca</a:t>
            </a:r>
            <a:r>
              <a:rPr lang="en-US" dirty="0" smtClean="0"/>
              <a:t> {</a:t>
            </a:r>
            <a:r>
              <a:rPr lang="en-US" i="1" dirty="0" smtClean="0"/>
              <a:t>ade4</a:t>
            </a:r>
            <a:r>
              <a:rPr lang="en-US" dirty="0" smtClean="0"/>
              <a:t>}</a:t>
            </a:r>
          </a:p>
          <a:p>
            <a:pPr lvl="1"/>
            <a:r>
              <a:rPr lang="en-US" dirty="0" smtClean="0"/>
              <a:t>also performs scaling and centering</a:t>
            </a:r>
          </a:p>
          <a:p>
            <a:pPr lvl="1"/>
            <a:r>
              <a:rPr lang="en-US" dirty="0" smtClean="0"/>
              <a:t>performs PCA, </a:t>
            </a:r>
            <a:r>
              <a:rPr lang="en-US" dirty="0" err="1" smtClean="0"/>
              <a:t>outputed</a:t>
            </a:r>
            <a:r>
              <a:rPr lang="en-US" dirty="0" smtClean="0"/>
              <a:t> as an object:</a:t>
            </a:r>
            <a:endParaRPr lang="en-US" dirty="0"/>
          </a:p>
          <a:p>
            <a:pPr lvl="2"/>
            <a:r>
              <a:rPr lang="en-US" dirty="0" smtClean="0"/>
              <a:t>@</a:t>
            </a:r>
            <a:r>
              <a:rPr lang="en-US" dirty="0" err="1" smtClean="0"/>
              <a:t>eig</a:t>
            </a:r>
            <a:r>
              <a:rPr lang="en-US" dirty="0" smtClean="0"/>
              <a:t> </a:t>
            </a:r>
            <a:endParaRPr lang="en-US" dirty="0"/>
          </a:p>
          <a:p>
            <a:pPr lvl="2"/>
            <a:r>
              <a:rPr lang="en-US" dirty="0" smtClean="0"/>
              <a:t>@li</a:t>
            </a:r>
            <a:endParaRPr lang="en-US" dirty="0"/>
          </a:p>
          <a:p>
            <a:pPr lvl="2"/>
            <a:r>
              <a:rPr lang="en-US" dirty="0" smtClean="0"/>
              <a:t>@c1</a:t>
            </a:r>
            <a:endParaRPr lang="en-US" dirty="0"/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666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 smtClean="0"/>
              <a:t>Adegenet</a:t>
            </a:r>
            <a:r>
              <a:rPr lang="en-US" i="1" dirty="0" smtClean="0"/>
              <a:t> </a:t>
            </a:r>
            <a:r>
              <a:rPr lang="en-US" dirty="0" smtClean="0"/>
              <a:t>installation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 here for a short script:</a:t>
            </a:r>
          </a:p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SmithsonianWorkshops</a:t>
            </a:r>
            <a:r>
              <a:rPr lang="en-US" dirty="0"/>
              <a:t>/Peer-Led-Bioinformatics/blob/master/Fall2016/Judy-Week5/</a:t>
            </a:r>
            <a:r>
              <a:rPr lang="en-US" dirty="0" err="1"/>
              <a:t>Install_Adegenet.R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dirty="0" smtClean="0"/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overview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383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</a:t>
            </a:r>
            <a:r>
              <a:rPr lang="en-US" dirty="0" err="1" smtClean="0"/>
              <a:t>pca</a:t>
            </a:r>
            <a:r>
              <a:rPr lang="en-US" dirty="0" smtClean="0"/>
              <a:t> on </a:t>
            </a:r>
            <a:r>
              <a:rPr lang="en-US" dirty="0" err="1" smtClean="0"/>
              <a:t>genind</a:t>
            </a:r>
            <a:r>
              <a:rPr lang="en-US" dirty="0" smtClean="0"/>
              <a:t> objects</a:t>
            </a:r>
            <a:endParaRPr lang="en-US" dirty="0"/>
          </a:p>
        </p:txBody>
      </p:sp>
      <p:pic>
        <p:nvPicPr>
          <p:cNvPr id="4" name="Picture 3" descr="eige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099" y="3312789"/>
            <a:ext cx="3705901" cy="289776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&gt;</a:t>
            </a:r>
            <a:r>
              <a:rPr lang="en-US" dirty="0" err="1" smtClean="0"/>
              <a:t>dudi.pca</a:t>
            </a:r>
            <a:r>
              <a:rPr lang="en-US" dirty="0" smtClean="0"/>
              <a:t>(x, cent=FALSE, scale=FALSE)</a:t>
            </a:r>
          </a:p>
          <a:p>
            <a:r>
              <a:rPr lang="en-US" dirty="0" smtClean="0"/>
              <a:t>&gt;select the number of axes to retain</a:t>
            </a:r>
          </a:p>
          <a:p>
            <a:r>
              <a:rPr lang="en-US" dirty="0" smtClean="0"/>
              <a:t>&gt;3</a:t>
            </a:r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045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atter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95" t="10087" r="6936"/>
          <a:stretch/>
        </p:blipFill>
        <p:spPr>
          <a:xfrm>
            <a:off x="5459002" y="2632239"/>
            <a:ext cx="3604619" cy="36432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PCA on </a:t>
            </a:r>
            <a:br>
              <a:rPr lang="en-US" dirty="0" smtClean="0"/>
            </a:br>
            <a:r>
              <a:rPr lang="en-US" dirty="0" err="1" smtClean="0"/>
              <a:t>microbov</a:t>
            </a:r>
            <a:r>
              <a:rPr lang="en-US" dirty="0" smtClean="0"/>
              <a:t> </a:t>
            </a:r>
            <a:r>
              <a:rPr lang="en-US" dirty="0"/>
              <a:t>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775" y="2770094"/>
            <a:ext cx="3947609" cy="3267169"/>
          </a:xfrm>
        </p:spPr>
        <p:txBody>
          <a:bodyPr/>
          <a:lstStyle/>
          <a:p>
            <a:r>
              <a:rPr lang="en-US" dirty="0" smtClean="0"/>
              <a:t>this is what pca1@li looks like, raw: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90525" y="5655751"/>
            <a:ext cx="1393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scree plot </a:t>
            </a:r>
            <a:r>
              <a:rPr lang="en-US" dirty="0" smtClean="0">
                <a:sym typeface="Wingdings"/>
              </a:rPr>
              <a:t>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165231" y="2026723"/>
            <a:ext cx="557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 rot="5400000">
            <a:off x="7240596" y="2371049"/>
            <a:ext cx="41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Wingdings"/>
              </a:rPr>
              <a:t>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712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 the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rid of those awful labels:</a:t>
            </a:r>
          </a:p>
          <a:p>
            <a:r>
              <a:rPr lang="en-US" dirty="0" smtClean="0"/>
              <a:t>insert </a:t>
            </a:r>
            <a:r>
              <a:rPr lang="en-US" dirty="0" err="1" smtClean="0"/>
              <a:t>elipticals</a:t>
            </a:r>
            <a:r>
              <a:rPr lang="en-US" dirty="0" smtClean="0"/>
              <a:t> (inertia)</a:t>
            </a:r>
          </a:p>
          <a:p>
            <a:r>
              <a:rPr lang="en-US" dirty="0" smtClean="0"/>
              <a:t>use a single label per pop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378" t="3177"/>
          <a:stretch/>
        </p:blipFill>
        <p:spPr>
          <a:xfrm>
            <a:off x="4891212" y="2199219"/>
            <a:ext cx="4119674" cy="4016971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543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 the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color!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860" y="2547793"/>
            <a:ext cx="3828140" cy="372773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4555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 the 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190"/>
          <a:stretch/>
        </p:blipFill>
        <p:spPr>
          <a:xfrm>
            <a:off x="4196394" y="2461677"/>
            <a:ext cx="4947606" cy="394166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color informatively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019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reproducibility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always record data transformations and analytical decisions</a:t>
            </a:r>
          </a:p>
          <a:p>
            <a:pPr lvl="1"/>
            <a:r>
              <a:rPr lang="en-US" dirty="0" smtClean="0"/>
              <a:t>centering</a:t>
            </a:r>
          </a:p>
          <a:p>
            <a:pPr lvl="1"/>
            <a:r>
              <a:rPr lang="en-US" dirty="0" smtClean="0"/>
              <a:t>scaling</a:t>
            </a:r>
          </a:p>
          <a:p>
            <a:pPr lvl="1"/>
            <a:r>
              <a:rPr lang="en-US" dirty="0" smtClean="0"/>
              <a:t>number of retained axes</a:t>
            </a:r>
          </a:p>
          <a:p>
            <a:pPr lvl="1"/>
            <a:r>
              <a:rPr lang="en-US" dirty="0" smtClean="0"/>
              <a:t>chosen alleles (discriminant analysis)</a:t>
            </a:r>
          </a:p>
          <a:p>
            <a:r>
              <a:rPr lang="en-US" dirty="0" smtClean="0"/>
              <a:t>use R! or another free, script-based software</a:t>
            </a:r>
          </a:p>
          <a:p>
            <a:pPr lvl="1"/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18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help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774" y="2770094"/>
            <a:ext cx="7947025" cy="326716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tutorials: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://github.com/thibautjombart/adegenet/wiki/</a:t>
            </a:r>
            <a:r>
              <a:rPr lang="en-US" dirty="0" smtClean="0">
                <a:hlinkClick r:id="rId2"/>
              </a:rPr>
              <a:t>Tutorials</a:t>
            </a:r>
            <a:endParaRPr lang="en-US" dirty="0" smtClean="0"/>
          </a:p>
          <a:p>
            <a:r>
              <a:rPr lang="en-US" dirty="0" smtClean="0"/>
              <a:t>forum</a:t>
            </a:r>
          </a:p>
          <a:p>
            <a:pPr lvl="1"/>
            <a:r>
              <a:rPr lang="en-US" dirty="0" smtClean="0">
                <a:hlinkClick r:id="rId3"/>
              </a:rPr>
              <a:t>adegenet</a:t>
            </a:r>
            <a:r>
              <a:rPr lang="en-US" dirty="0">
                <a:hlinkClick r:id="rId3"/>
              </a:rPr>
              <a:t>-forum@lists.r-forge.r-</a:t>
            </a:r>
            <a:r>
              <a:rPr lang="en-US" dirty="0" smtClean="0">
                <a:hlinkClick r:id="rId3"/>
              </a:rPr>
              <a:t>project.org</a:t>
            </a:r>
            <a:endParaRPr lang="en-US" dirty="0" smtClean="0"/>
          </a:p>
          <a:p>
            <a:r>
              <a:rPr lang="en-US" sz="2400" dirty="0" smtClean="0"/>
              <a:t>R/</a:t>
            </a:r>
            <a:r>
              <a:rPr lang="en-US" sz="2400" dirty="0" err="1" smtClean="0"/>
              <a:t>cran</a:t>
            </a:r>
            <a:endParaRPr lang="en-US" sz="2400" dirty="0" smtClean="0"/>
          </a:p>
          <a:p>
            <a:pPr lvl="1"/>
            <a:r>
              <a:rPr lang="en-US" dirty="0" err="1" smtClean="0"/>
              <a:t>help.search</a:t>
            </a:r>
            <a:r>
              <a:rPr lang="en-US" dirty="0"/>
              <a:t>("Hardy-Weinberg") </a:t>
            </a:r>
            <a:endParaRPr lang="en-US" dirty="0" smtClean="0"/>
          </a:p>
          <a:p>
            <a:pPr lvl="1"/>
            <a:r>
              <a:rPr lang="en-US" dirty="0" smtClean="0"/>
              <a:t>?</a:t>
            </a:r>
            <a:r>
              <a:rPr lang="en-US" dirty="0" err="1" smtClean="0"/>
              <a:t>spca</a:t>
            </a:r>
            <a:endParaRPr lang="en-US" dirty="0" smtClean="0"/>
          </a:p>
          <a:p>
            <a:r>
              <a:rPr lang="en-US" dirty="0" smtClean="0"/>
              <a:t>email </a:t>
            </a:r>
            <a:r>
              <a:rPr lang="en-US" dirty="0"/>
              <a:t>authors</a:t>
            </a:r>
          </a:p>
          <a:p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103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Adegenet</a:t>
            </a:r>
            <a:r>
              <a:rPr lang="en-US" dirty="0" smtClean="0"/>
              <a:t> on the web:</a:t>
            </a:r>
          </a:p>
          <a:p>
            <a:pPr lvl="1"/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adegenet.r-forge.r-project.org</a:t>
            </a:r>
            <a:r>
              <a:rPr lang="en-US" dirty="0"/>
              <a:t>/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24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please cite: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Jombart</a:t>
            </a:r>
            <a:r>
              <a:rPr lang="en-US" dirty="0" smtClean="0"/>
              <a:t> T. (2008) </a:t>
            </a:r>
            <a:r>
              <a:rPr lang="en-US" dirty="0" err="1" smtClean="0"/>
              <a:t>adegenet</a:t>
            </a:r>
            <a:r>
              <a:rPr lang="en-US" dirty="0" smtClean="0"/>
              <a:t>: a R package for the multivariate analysis of genetic markers. Bioinformatics 24:1403-1405</a:t>
            </a:r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 smtClean="0"/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4133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 2</a:t>
            </a:r>
            <a:br>
              <a:rPr lang="en-US" dirty="0" smtClean="0"/>
            </a:br>
            <a:r>
              <a:rPr lang="en-US" dirty="0" smtClean="0"/>
              <a:t>(focused on just PCA)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 PCA on dataset ‘</a:t>
            </a:r>
            <a:r>
              <a:rPr lang="en-US" dirty="0" err="1" smtClean="0"/>
              <a:t>microbov</a:t>
            </a:r>
            <a:r>
              <a:rPr lang="en-US" dirty="0" smtClean="0"/>
              <a:t>’ following the script “</a:t>
            </a:r>
            <a:r>
              <a:rPr lang="en-US" dirty="0" err="1" smtClean="0"/>
              <a:t>Adegenet_Tutorial.R</a:t>
            </a:r>
            <a:r>
              <a:rPr lang="en-US" dirty="0" smtClean="0"/>
              <a:t>” </a:t>
            </a:r>
            <a:r>
              <a:rPr lang="en-US" dirty="0"/>
              <a:t>starting at line </a:t>
            </a:r>
            <a:r>
              <a:rPr lang="en-US" dirty="0" smtClean="0"/>
              <a:t>53</a:t>
            </a:r>
          </a:p>
          <a:p>
            <a:r>
              <a:rPr lang="en-US" dirty="0" smtClean="0"/>
              <a:t> what does color represent in the final graph?</a:t>
            </a:r>
          </a:p>
          <a:p>
            <a:r>
              <a:rPr lang="en-US" dirty="0" smtClean="0"/>
              <a:t>how do you change the final plot to display PC1 and PC2 instead of PC1 and PC3?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/>
              <a:t>–</a:t>
            </a:r>
            <a:r>
              <a:rPr lang="en-US" sz="1600" dirty="0"/>
              <a:t> </a:t>
            </a:r>
            <a:r>
              <a:rPr lang="en-US" sz="1600" dirty="0" smtClean="0"/>
              <a:t>tutorial 2 </a:t>
            </a:r>
            <a:r>
              <a:rPr lang="mr-IN" sz="1600" dirty="0" smtClean="0"/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880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i="1" dirty="0" err="1" smtClean="0"/>
              <a:t>Adegenet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toolset for exploring genetic and genomic data</a:t>
            </a:r>
          </a:p>
          <a:p>
            <a:r>
              <a:rPr lang="en-US" dirty="0" smtClean="0"/>
              <a:t>originally an </a:t>
            </a:r>
            <a:r>
              <a:rPr lang="en-US" dirty="0" err="1" smtClean="0"/>
              <a:t>extention</a:t>
            </a:r>
            <a:r>
              <a:rPr lang="en-US" dirty="0" smtClean="0"/>
              <a:t> of </a:t>
            </a:r>
            <a:r>
              <a:rPr lang="en-US" i="1" dirty="0" smtClean="0"/>
              <a:t>ade4</a:t>
            </a:r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/>
              <a:t>Adegenet</a:t>
            </a:r>
            <a:r>
              <a:rPr lang="en-US" sz="1600" dirty="0" smtClean="0"/>
              <a:t> overview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793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streamertail hummingbirds (</a:t>
            </a:r>
            <a:r>
              <a:rPr lang="en-US" i="1" dirty="0" smtClean="0"/>
              <a:t>Trochilus</a:t>
            </a:r>
            <a:r>
              <a:rPr lang="en-US" dirty="0" smtClean="0"/>
              <a:t> spp.) from Jamaica</a:t>
            </a:r>
            <a:endParaRPr lang="en-US" dirty="0"/>
          </a:p>
        </p:txBody>
      </p:sp>
      <p:pic>
        <p:nvPicPr>
          <p:cNvPr id="9" name="Picture 8" descr="Red-billed-Streamertail-male-Starlight-Chalet-Blue-Mountains-Jamaica-22-March-2015_S9A51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6" b="8604"/>
          <a:stretch/>
        </p:blipFill>
        <p:spPr>
          <a:xfrm>
            <a:off x="1689158" y="2618807"/>
            <a:ext cx="2811698" cy="3548482"/>
          </a:xfrm>
          <a:prstGeom prst="rect">
            <a:avLst/>
          </a:prstGeom>
        </p:spPr>
      </p:pic>
      <p:pic>
        <p:nvPicPr>
          <p:cNvPr id="10" name="Picture 9" descr="Black-billed-Streamertail-male-Goblin-Hill-Hotel-Portland-Parish-Jamaica-27-March-2015_S9A694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7" b="8603"/>
          <a:stretch/>
        </p:blipFill>
        <p:spPr>
          <a:xfrm>
            <a:off x="4642619" y="2618807"/>
            <a:ext cx="2874418" cy="3548483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/>
              <a:t>–</a:t>
            </a:r>
            <a:r>
              <a:rPr lang="en-US" sz="1600" dirty="0" smtClean="0"/>
              <a:t> real </a:t>
            </a:r>
            <a:r>
              <a:rPr lang="en-US" sz="1600" dirty="0" smtClean="0"/>
              <a:t>example </a:t>
            </a:r>
            <a:r>
              <a:rPr lang="mr-IN" sz="1600" dirty="0" smtClean="0"/>
              <a:t>–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7284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they hybridize...</a:t>
            </a:r>
            <a:endParaRPr lang="en-US" dirty="0"/>
          </a:p>
        </p:txBody>
      </p:sp>
      <p:pic>
        <p:nvPicPr>
          <p:cNvPr id="5" name="Picture 4" descr="Slide2.jpg"/>
          <p:cNvPicPr>
            <a:picLocks noChangeAspect="1"/>
          </p:cNvPicPr>
          <p:nvPr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577851"/>
            <a:ext cx="9144000" cy="20265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2328" y="3048452"/>
            <a:ext cx="1705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T. polytmus</a:t>
            </a:r>
            <a:endParaRPr lang="en-US" sz="2400" i="1" dirty="0"/>
          </a:p>
        </p:txBody>
      </p:sp>
      <p:sp>
        <p:nvSpPr>
          <p:cNvPr id="7" name="TextBox 6"/>
          <p:cNvSpPr txBox="1"/>
          <p:nvPr/>
        </p:nvSpPr>
        <p:spPr>
          <a:xfrm>
            <a:off x="7204916" y="3048452"/>
            <a:ext cx="1484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T. scitulus</a:t>
            </a:r>
            <a:endParaRPr lang="en-US" sz="2400" i="1" dirty="0"/>
          </a:p>
        </p:txBody>
      </p:sp>
      <p:sp>
        <p:nvSpPr>
          <p:cNvPr id="8" name="TextBox 7"/>
          <p:cNvSpPr txBox="1"/>
          <p:nvPr/>
        </p:nvSpPr>
        <p:spPr>
          <a:xfrm>
            <a:off x="4300372" y="3032468"/>
            <a:ext cx="1017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Hybrid</a:t>
            </a:r>
            <a:endParaRPr lang="en-US" sz="24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/>
              <a:t>–</a:t>
            </a:r>
            <a:r>
              <a:rPr lang="en-US" sz="1600" dirty="0" smtClean="0"/>
              <a:t> real </a:t>
            </a:r>
            <a:r>
              <a:rPr lang="en-US" sz="1600" dirty="0" smtClean="0"/>
              <a:t>example </a:t>
            </a:r>
            <a:r>
              <a:rPr lang="mr-IN" sz="1600" dirty="0" smtClean="0"/>
              <a:t>–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91412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of the hybrid zone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0366" r="-40366"/>
          <a:stretch/>
        </p:blipFill>
        <p:spPr bwMode="auto">
          <a:xfrm>
            <a:off x="457200" y="2370020"/>
            <a:ext cx="8601450" cy="3667243"/>
          </a:xfrm>
          <a:prstGeom prst="rect">
            <a:avLst/>
          </a:prstGeom>
          <a:noFill/>
          <a:ln w="88900" cap="sq">
            <a:solidFill>
              <a:srgbClr val="FFFFFF"/>
            </a:solidFill>
            <a:prstDash val="solid"/>
            <a:miter lim="800000"/>
            <a:headEnd/>
            <a:tailEnd/>
          </a:ln>
          <a:effectLst/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/>
              <a:t>–</a:t>
            </a:r>
            <a:r>
              <a:rPr lang="en-US" sz="1600" dirty="0" smtClean="0"/>
              <a:t> real </a:t>
            </a:r>
            <a:r>
              <a:rPr lang="en-US" sz="1600" dirty="0" smtClean="0"/>
              <a:t>example </a:t>
            </a:r>
            <a:r>
              <a:rPr lang="mr-IN" sz="1600" dirty="0" smtClean="0"/>
              <a:t>–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95791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structure detected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46453" y="5263060"/>
            <a:ext cx="1617962" cy="36933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Red-billed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360695" y="5243888"/>
            <a:ext cx="232610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Black-billed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2016787" y="5258773"/>
            <a:ext cx="4304629" cy="369332"/>
          </a:xfrm>
          <a:prstGeom prst="rect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hybrid</a:t>
            </a:r>
            <a:endParaRPr lang="en-US" dirty="0"/>
          </a:p>
        </p:txBody>
      </p:sp>
      <p:pic>
        <p:nvPicPr>
          <p:cNvPr id="35" name="Picture 34" descr="Tro.0075.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3" t="50127" r="43970" b="35580"/>
          <a:stretch/>
        </p:blipFill>
        <p:spPr>
          <a:xfrm>
            <a:off x="154781" y="1502566"/>
            <a:ext cx="9401116" cy="3836326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/>
              <a:t>–</a:t>
            </a:r>
            <a:r>
              <a:rPr lang="en-US" sz="1600" dirty="0" smtClean="0"/>
              <a:t> real </a:t>
            </a:r>
            <a:r>
              <a:rPr lang="en-US" sz="1600" dirty="0" smtClean="0"/>
              <a:t>example </a:t>
            </a:r>
            <a:r>
              <a:rPr lang="mr-IN" sz="1600" dirty="0" smtClean="0"/>
              <a:t>–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87852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PCA using ~6,000 SNPS shows some divergence</a:t>
            </a:r>
            <a:endParaRPr lang="en-US" dirty="0"/>
          </a:p>
        </p:txBody>
      </p:sp>
      <p:pic>
        <p:nvPicPr>
          <p:cNvPr id="4" name="Picture 3" descr="trochilus_gPC1-vs-gPC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2622" y="1924823"/>
            <a:ext cx="4242467" cy="4242467"/>
          </a:xfrm>
          <a:prstGeom prst="rect">
            <a:avLst/>
          </a:prstGeom>
        </p:spPr>
      </p:pic>
      <p:pic>
        <p:nvPicPr>
          <p:cNvPr id="5" name="Picture 4" descr="Hybrid map.jp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12760" y="2749747"/>
            <a:ext cx="1624388" cy="115718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94920" y="4250263"/>
            <a:ext cx="38242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158 </a:t>
            </a:r>
            <a:r>
              <a:rPr lang="en-US" dirty="0" smtClean="0"/>
              <a:t>individuals; 6451 </a:t>
            </a:r>
            <a:r>
              <a:rPr lang="en-US" dirty="0"/>
              <a:t>SNPs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/>
              <a:t>–</a:t>
            </a:r>
            <a:r>
              <a:rPr lang="en-US" sz="1600" dirty="0" smtClean="0"/>
              <a:t> real </a:t>
            </a:r>
            <a:r>
              <a:rPr lang="en-US" sz="1600" dirty="0" smtClean="0"/>
              <a:t>example </a:t>
            </a:r>
            <a:r>
              <a:rPr lang="mr-IN" sz="1600" dirty="0" smtClean="0"/>
              <a:t>–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24077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DAPC is able to distinguish between </a:t>
            </a:r>
            <a:r>
              <a:rPr lang="en-US" i="1" dirty="0" smtClean="0"/>
              <a:t>a priori </a:t>
            </a:r>
            <a:r>
              <a:rPr lang="en-US" dirty="0" smtClean="0"/>
              <a:t>groups</a:t>
            </a:r>
            <a:endParaRPr lang="en-US" dirty="0"/>
          </a:p>
        </p:txBody>
      </p:sp>
      <p:pic>
        <p:nvPicPr>
          <p:cNvPr id="5" name="Picture 4" descr="densities.npc6.pdf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540"/>
          <a:stretch/>
        </p:blipFill>
        <p:spPr>
          <a:xfrm>
            <a:off x="210318" y="2689020"/>
            <a:ext cx="3891956" cy="34817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4791" y="2104244"/>
            <a:ext cx="295285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true populations</a:t>
            </a:r>
            <a:endParaRPr lang="en-US" sz="3200" dirty="0"/>
          </a:p>
        </p:txBody>
      </p:sp>
      <p:pic>
        <p:nvPicPr>
          <p:cNvPr id="7" name="Picture 6" descr="rand.densities.pdf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079"/>
          <a:stretch/>
        </p:blipFill>
        <p:spPr>
          <a:xfrm>
            <a:off x="4819268" y="2276414"/>
            <a:ext cx="3735536" cy="38943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75489" y="2106399"/>
            <a:ext cx="341291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randomized groups</a:t>
            </a:r>
            <a:endParaRPr lang="en-US" sz="32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/>
              <a:t>–</a:t>
            </a:r>
            <a:r>
              <a:rPr lang="en-US" sz="1600" dirty="0" smtClean="0"/>
              <a:t> real </a:t>
            </a:r>
            <a:r>
              <a:rPr lang="en-US" sz="1600" dirty="0" smtClean="0"/>
              <a:t>example </a:t>
            </a:r>
            <a:r>
              <a:rPr lang="mr-IN" sz="1600" dirty="0" smtClean="0"/>
              <a:t>–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75842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the DAPC allelic loadings creatively</a:t>
            </a:r>
            <a:endParaRPr lang="en-US" dirty="0"/>
          </a:p>
        </p:txBody>
      </p:sp>
      <p:pic>
        <p:nvPicPr>
          <p:cNvPr id="4" name="Picture 3" descr="loadings.npc6.ppt.pdf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047" b="12642"/>
          <a:stretch/>
        </p:blipFill>
        <p:spPr>
          <a:xfrm>
            <a:off x="1761919" y="2024846"/>
            <a:ext cx="5570304" cy="4250677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/>
              <a:t>–</a:t>
            </a:r>
            <a:r>
              <a:rPr lang="en-US" sz="1600" dirty="0" smtClean="0"/>
              <a:t> real </a:t>
            </a:r>
            <a:r>
              <a:rPr lang="en-US" sz="1600" dirty="0" smtClean="0"/>
              <a:t>example </a:t>
            </a:r>
            <a:r>
              <a:rPr lang="mr-IN" sz="1600" dirty="0" smtClean="0"/>
              <a:t>–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98452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103 SNPs above threshold used in structure analysis....</a:t>
            </a:r>
            <a:endParaRPr lang="en-US" dirty="0"/>
          </a:p>
        </p:txBody>
      </p:sp>
      <p:pic>
        <p:nvPicPr>
          <p:cNvPr id="4" name="Picture 3" descr="dapc.npc6.pdf.pdf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725" t="46589" r="44363" b="35477"/>
          <a:stretch/>
        </p:blipFill>
        <p:spPr>
          <a:xfrm>
            <a:off x="0" y="1047650"/>
            <a:ext cx="9264549" cy="46831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1611" y="5832314"/>
            <a:ext cx="1481867" cy="36933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Red-billed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09261" y="5840452"/>
            <a:ext cx="2093226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Black-billed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39067" y="5836093"/>
            <a:ext cx="4189949" cy="369332"/>
          </a:xfrm>
          <a:prstGeom prst="rect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hybrid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i="1" dirty="0" err="1" smtClean="0">
                <a:solidFill>
                  <a:schemeClr val="bg1">
                    <a:lumMod val="75000"/>
                  </a:schemeClr>
                </a:solidFill>
              </a:rPr>
              <a:t>Adegenet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rgbClr val="BFBFBF"/>
                </a:solidFill>
              </a:rPr>
              <a:t>overview </a:t>
            </a:r>
            <a:r>
              <a:rPr lang="mr-IN" sz="1600" dirty="0" smtClean="0">
                <a:solidFill>
                  <a:srgbClr val="BFBFBF"/>
                </a:solidFill>
              </a:rPr>
              <a:t>–</a:t>
            </a:r>
            <a:r>
              <a:rPr lang="en-US" sz="1600" dirty="0" smtClean="0">
                <a:solidFill>
                  <a:srgbClr val="BFBFBF"/>
                </a:solidFill>
              </a:rPr>
              <a:t> </a:t>
            </a:r>
            <a:r>
              <a:rPr lang="en-US" sz="1600" dirty="0">
                <a:solidFill>
                  <a:srgbClr val="BFBFBF"/>
                </a:solidFill>
              </a:rPr>
              <a:t>t</a:t>
            </a:r>
            <a:r>
              <a:rPr lang="en-US" sz="1600" dirty="0" smtClean="0">
                <a:solidFill>
                  <a:srgbClr val="BFBFBF"/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/>
              <a:t>–</a:t>
            </a:r>
            <a:r>
              <a:rPr lang="en-US" sz="1600" dirty="0" smtClean="0"/>
              <a:t> real </a:t>
            </a:r>
            <a:r>
              <a:rPr lang="en-US" sz="1600" dirty="0" smtClean="0"/>
              <a:t>example </a:t>
            </a:r>
            <a:r>
              <a:rPr lang="mr-IN" sz="1600" dirty="0" smtClean="0"/>
              <a:t>–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43255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i="1" dirty="0" err="1" smtClean="0"/>
              <a:t>Adegenet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38218"/>
            <a:ext cx="5474043" cy="3598131"/>
          </a:xfrm>
        </p:spPr>
        <p:txBody>
          <a:bodyPr/>
          <a:lstStyle/>
          <a:p>
            <a:r>
              <a:rPr lang="en-US" dirty="0" smtClean="0"/>
              <a:t>multivariate methods</a:t>
            </a:r>
          </a:p>
          <a:p>
            <a:r>
              <a:rPr lang="en-US" dirty="0" smtClean="0"/>
              <a:t>graphics</a:t>
            </a:r>
          </a:p>
          <a:p>
            <a:r>
              <a:rPr lang="en-US" dirty="0" smtClean="0"/>
              <a:t>statistical tests</a:t>
            </a:r>
          </a:p>
          <a:p>
            <a:r>
              <a:rPr lang="en-US" dirty="0" smtClean="0"/>
              <a:t>simulation tools </a:t>
            </a:r>
          </a:p>
          <a:p>
            <a:r>
              <a:rPr lang="en-US" dirty="0" smtClean="0"/>
              <a:t>distance similarity measures</a:t>
            </a:r>
          </a:p>
          <a:p>
            <a:r>
              <a:rPr lang="en-US" dirty="0" smtClean="0"/>
              <a:t>spatial methods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/>
              <a:t>Adegenet</a:t>
            </a:r>
            <a:r>
              <a:rPr lang="en-US" sz="1600" dirty="0" smtClean="0"/>
              <a:t> overview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013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i="1" dirty="0" err="1" smtClean="0"/>
              <a:t>Adegenet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38218"/>
            <a:ext cx="5474043" cy="3598131"/>
          </a:xfrm>
        </p:spPr>
        <p:txBody>
          <a:bodyPr/>
          <a:lstStyle/>
          <a:p>
            <a:r>
              <a:rPr lang="en-US" b="1" dirty="0" smtClean="0"/>
              <a:t>multivariate methods</a:t>
            </a:r>
          </a:p>
          <a:p>
            <a:r>
              <a:rPr lang="en-US" dirty="0" smtClean="0"/>
              <a:t>graphics</a:t>
            </a:r>
          </a:p>
          <a:p>
            <a:r>
              <a:rPr lang="en-US" dirty="0" smtClean="0"/>
              <a:t>statistical tests</a:t>
            </a:r>
          </a:p>
          <a:p>
            <a:r>
              <a:rPr lang="en-US" dirty="0" smtClean="0"/>
              <a:t>simulation tools </a:t>
            </a:r>
          </a:p>
          <a:p>
            <a:r>
              <a:rPr lang="en-US" dirty="0" smtClean="0"/>
              <a:t>distance similarity measures</a:t>
            </a:r>
          </a:p>
          <a:p>
            <a:r>
              <a:rPr lang="en-US" dirty="0" smtClean="0"/>
              <a:t>spatial methods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/>
              <a:t>Adegenet</a:t>
            </a:r>
            <a:r>
              <a:rPr lang="en-US" sz="1600" dirty="0" smtClean="0"/>
              <a:t> overview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8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codominant</a:t>
            </a:r>
            <a:r>
              <a:rPr lang="en-US" dirty="0" smtClean="0"/>
              <a:t> markers</a:t>
            </a:r>
          </a:p>
          <a:p>
            <a:r>
              <a:rPr lang="en-US" dirty="0" smtClean="0"/>
              <a:t>dominant markers</a:t>
            </a:r>
          </a:p>
          <a:p>
            <a:r>
              <a:rPr lang="en-US" dirty="0" smtClean="0"/>
              <a:t>any </a:t>
            </a:r>
            <a:r>
              <a:rPr lang="en-US" dirty="0" err="1" smtClean="0"/>
              <a:t>ploidy</a:t>
            </a:r>
            <a:endParaRPr lang="en-US" dirty="0" smtClean="0"/>
          </a:p>
          <a:p>
            <a:r>
              <a:rPr lang="en-US" dirty="0" smtClean="0"/>
              <a:t>SNPs and sequence data (even whole genomes)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/>
              <a:t>Adegenet</a:t>
            </a:r>
            <a:r>
              <a:rPr lang="en-US" sz="1600" dirty="0" smtClean="0"/>
              <a:t> overview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359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object classes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98735"/>
            <a:ext cx="8229600" cy="1909001"/>
          </a:xfrm>
        </p:spPr>
        <p:txBody>
          <a:bodyPr/>
          <a:lstStyle/>
          <a:p>
            <a:r>
              <a:rPr lang="en-US" dirty="0" err="1" smtClean="0"/>
              <a:t>genind</a:t>
            </a:r>
            <a:r>
              <a:rPr lang="en-US" dirty="0" smtClean="0"/>
              <a:t> objects (individuals)</a:t>
            </a:r>
          </a:p>
          <a:p>
            <a:r>
              <a:rPr lang="en-US" dirty="0" err="1" smtClean="0"/>
              <a:t>genpop</a:t>
            </a:r>
            <a:r>
              <a:rPr lang="en-US" dirty="0" smtClean="0"/>
              <a:t> objects (populations)</a:t>
            </a:r>
          </a:p>
          <a:p>
            <a:r>
              <a:rPr lang="en-US" dirty="0" err="1" smtClean="0"/>
              <a:t>genlight</a:t>
            </a:r>
            <a:r>
              <a:rPr lang="en-US" dirty="0" smtClean="0"/>
              <a:t> objects (whole genome datasets)</a:t>
            </a:r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/>
              <a:t>Adegenet</a:t>
            </a:r>
            <a:r>
              <a:rPr lang="en-US" sz="1600" dirty="0" smtClean="0"/>
              <a:t> overview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75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genind</a:t>
            </a:r>
            <a:r>
              <a:rPr lang="en-US" dirty="0" smtClean="0"/>
              <a:t>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6832" y="2638109"/>
            <a:ext cx="5262280" cy="2371335"/>
          </a:xfrm>
        </p:spPr>
        <p:txBody>
          <a:bodyPr>
            <a:normAutofit/>
          </a:bodyPr>
          <a:lstStyle/>
          <a:p>
            <a:r>
              <a:rPr lang="en-US" dirty="0"/>
              <a:t>formal S4 object with several </a:t>
            </a:r>
            <a:r>
              <a:rPr lang="en-US" dirty="0" smtClean="0"/>
              <a:t>slots</a:t>
            </a:r>
          </a:p>
          <a:p>
            <a:pPr lvl="2"/>
            <a:r>
              <a:rPr lang="en-US" sz="2000" dirty="0" smtClean="0"/>
              <a:t>slots are like drawers</a:t>
            </a:r>
          </a:p>
          <a:p>
            <a:pPr lvl="2"/>
            <a:r>
              <a:rPr lang="en-US" sz="2000" dirty="0" smtClean="0"/>
              <a:t>accessed with ‘@’ or $</a:t>
            </a:r>
          </a:p>
          <a:p>
            <a:pPr lvl="2"/>
            <a:r>
              <a:rPr lang="en-US" sz="2000" dirty="0" smtClean="0"/>
              <a:t>similar to components of a list</a:t>
            </a:r>
          </a:p>
          <a:p>
            <a:pPr lvl="2"/>
            <a:r>
              <a:rPr lang="en-US" sz="2000" dirty="0" smtClean="0"/>
              <a:t>keeps things neat!</a:t>
            </a:r>
            <a:endParaRPr lang="en-US" sz="20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c2912cf805e879b2_6619-w233-h233-b1-p10--transitional-armoires-and-wardrobes.jp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293" r="23692"/>
          <a:stretch/>
        </p:blipFill>
        <p:spPr>
          <a:xfrm>
            <a:off x="602446" y="3063735"/>
            <a:ext cx="1670607" cy="321178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/>
              <a:t>Adegenet</a:t>
            </a:r>
            <a:r>
              <a:rPr lang="en-US" sz="1600" dirty="0" smtClean="0"/>
              <a:t> overview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6334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slots@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2447135"/>
            <a:ext cx="8477308" cy="26988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@tab </a:t>
            </a:r>
            <a:r>
              <a:rPr lang="mr-IN" dirty="0" smtClean="0"/>
              <a:t>–</a:t>
            </a:r>
            <a:r>
              <a:rPr lang="en-US" dirty="0" smtClean="0"/>
              <a:t> matrix with dimensions </a:t>
            </a:r>
            <a:r>
              <a:rPr lang="en-US" i="1" dirty="0" smtClean="0"/>
              <a:t>n</a:t>
            </a:r>
            <a:r>
              <a:rPr lang="en-US" dirty="0" smtClean="0"/>
              <a:t> (individuals) and </a:t>
            </a:r>
            <a:r>
              <a:rPr lang="en-US" i="1" dirty="0" smtClean="0"/>
              <a:t>p</a:t>
            </a:r>
            <a:r>
              <a:rPr lang="en-US" dirty="0" smtClean="0"/>
              <a:t> (alleles)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loc.n.all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number of alleles per locus</a:t>
            </a:r>
          </a:p>
          <a:p>
            <a:r>
              <a:rPr lang="en-US" dirty="0" smtClean="0"/>
              <a:t>@type </a:t>
            </a:r>
            <a:r>
              <a:rPr lang="mr-IN" dirty="0" smtClean="0"/>
              <a:t>–</a:t>
            </a:r>
            <a:r>
              <a:rPr lang="en-US" dirty="0" smtClean="0"/>
              <a:t> type of molecular markers (e.g. </a:t>
            </a:r>
            <a:r>
              <a:rPr lang="en-US" dirty="0" err="1" smtClean="0"/>
              <a:t>dom</a:t>
            </a:r>
            <a:r>
              <a:rPr lang="en-US" dirty="0" smtClean="0"/>
              <a:t>, co-</a:t>
            </a:r>
            <a:r>
              <a:rPr lang="en-US" dirty="0" err="1" smtClean="0"/>
              <a:t>dom</a:t>
            </a:r>
            <a:r>
              <a:rPr lang="en-US" dirty="0" smtClean="0"/>
              <a:t>)</a:t>
            </a:r>
          </a:p>
          <a:p>
            <a:r>
              <a:rPr lang="en-US" dirty="0" smtClean="0"/>
              <a:t>and </a:t>
            </a:r>
            <a:r>
              <a:rPr lang="en-US" dirty="0"/>
              <a:t>many more ...</a:t>
            </a:r>
            <a:r>
              <a:rPr lang="mr-IN" dirty="0"/>
              <a:t> </a:t>
            </a:r>
            <a:r>
              <a:rPr lang="en-US" dirty="0"/>
              <a:t>https://</a:t>
            </a:r>
            <a:r>
              <a:rPr lang="en-US" dirty="0" err="1"/>
              <a:t>cran.r-project.org</a:t>
            </a:r>
            <a:r>
              <a:rPr lang="en-US" dirty="0"/>
              <a:t>/web/packages/</a:t>
            </a:r>
            <a:r>
              <a:rPr lang="en-US" dirty="0" err="1"/>
              <a:t>adegenet</a:t>
            </a:r>
            <a:r>
              <a:rPr lang="en-US" dirty="0"/>
              <a:t>/</a:t>
            </a:r>
            <a:r>
              <a:rPr lang="en-US" dirty="0" err="1" smtClean="0"/>
              <a:t>adegenet.pdf</a:t>
            </a:r>
            <a:endParaRPr lang="en-US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2898" y="6275523"/>
            <a:ext cx="9021101" cy="479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installation </a:t>
            </a:r>
            <a:r>
              <a:rPr lang="mr-IN" sz="1600" dirty="0"/>
              <a:t>–</a:t>
            </a:r>
            <a:r>
              <a:rPr lang="en-US" sz="1600" dirty="0" smtClean="0"/>
              <a:t> </a:t>
            </a:r>
            <a:r>
              <a:rPr lang="en-US" sz="1600" i="1" dirty="0" err="1" smtClean="0"/>
              <a:t>Adegenet</a:t>
            </a:r>
            <a:r>
              <a:rPr lang="en-US" sz="1600" dirty="0" smtClean="0"/>
              <a:t> overview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t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utorial 1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multivariate analysis </a:t>
            </a:r>
            <a:r>
              <a:rPr lang="mr-IN" sz="16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tutorial 2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 real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example </a:t>
            </a:r>
            <a:r>
              <a:rPr lang="mr-IN" sz="1600" dirty="0" smtClean="0">
                <a:solidFill>
                  <a:schemeClr val="bg1">
                    <a:lumMod val="75000"/>
                  </a:schemeClr>
                </a:solidFill>
              </a:rPr>
              <a:t>–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9387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Genesis">
  <a:themeElements>
    <a:clrScheme name="Genesis">
      <a:dk1>
        <a:sysClr val="windowText" lastClr="000000"/>
      </a:dk1>
      <a:lt1>
        <a:sysClr val="window" lastClr="FFFFFF"/>
      </a:lt1>
      <a:dk2>
        <a:srgbClr val="465466"/>
      </a:dk2>
      <a:lt2>
        <a:srgbClr val="BBD7F8"/>
      </a:lt2>
      <a:accent1>
        <a:srgbClr val="80B606"/>
      </a:accent1>
      <a:accent2>
        <a:srgbClr val="E29F1D"/>
      </a:accent2>
      <a:accent3>
        <a:srgbClr val="2397E2"/>
      </a:accent3>
      <a:accent4>
        <a:srgbClr val="35ACA2"/>
      </a:accent4>
      <a:accent5>
        <a:srgbClr val="5430BB"/>
      </a:accent5>
      <a:accent6>
        <a:srgbClr val="8D34E0"/>
      </a:accent6>
      <a:hlink>
        <a:srgbClr val="00B0F0"/>
      </a:hlink>
      <a:folHlink>
        <a:srgbClr val="0070C0"/>
      </a:folHlink>
    </a:clrScheme>
    <a:fontScheme name="Genesis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Genesis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00000"/>
                <a:greenMod val="110000"/>
              </a:schemeClr>
            </a:gs>
            <a:gs pos="75000">
              <a:schemeClr val="phClr">
                <a:tint val="40000"/>
                <a:satMod val="150000"/>
                <a:redMod val="100000"/>
                <a:blueMod val="100000"/>
              </a:schemeClr>
            </a:gs>
            <a:gs pos="100000">
              <a:schemeClr val="phClr">
                <a:tint val="60000"/>
                <a:satMod val="120000"/>
                <a:redMod val="100000"/>
                <a:blueMod val="100000"/>
              </a:schemeClr>
            </a:gs>
          </a:gsLst>
          <a:path path="circle">
            <a:fillToRect l="25000" t="25000" r="5000" b="5000"/>
          </a:path>
        </a:gradFill>
        <a:gradFill rotWithShape="1">
          <a:gsLst>
            <a:gs pos="0">
              <a:schemeClr val="phClr">
                <a:tint val="50000"/>
                <a:shade val="100000"/>
                <a:alpha val="100000"/>
                <a:satMod val="150000"/>
              </a:schemeClr>
            </a:gs>
            <a:gs pos="40000">
              <a:schemeClr val="phClr">
                <a:tint val="70000"/>
                <a:shade val="100000"/>
                <a:alpha val="100000"/>
                <a:satMod val="150000"/>
              </a:schemeClr>
            </a:gs>
            <a:gs pos="100000">
              <a:schemeClr val="phClr">
                <a:shade val="90000"/>
                <a:satMod val="11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11400000" sx="102000" sy="101000" algn="tl" rotWithShape="0">
              <a:srgbClr val="000000">
                <a:alpha val="35000"/>
              </a:srgbClr>
            </a:outerShdw>
          </a:effectLst>
          <a:scene3d>
            <a:camera prst="perspectiveFront" fov="4800000"/>
            <a:lightRig rig="morning" dir="tl"/>
          </a:scene3d>
          <a:sp3d prstMaterial="softmetal">
            <a:bevelT w="0" h="0"/>
          </a:sp3d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  <a:reflection blurRad="101600" stA="40000" endPos="50000" dist="63500" dir="5400000" fadeDir="7200000" sy="-100000" kx="300000" rotWithShape="0"/>
          </a:effectLst>
          <a:scene3d>
            <a:camera prst="orthographicFront">
              <a:rot lat="0" lon="0" rev="0"/>
            </a:camera>
            <a:lightRig rig="chilly" dir="tr">
              <a:rot lat="0" lon="0" rev="1200000"/>
            </a:lightRig>
          </a:scene3d>
          <a:sp3d prstMaterial="plastic">
            <a:bevelT w="0" h="0"/>
          </a:sp3d>
        </a:effectStyle>
      </a:effectStyleLst>
      <a:bgFillStyleLst>
        <a:blipFill rotWithShape="1">
          <a:blip xmlns:r="http://schemas.openxmlformats.org/officeDocument/2006/relationships" r:embed="rId1"/>
          <a:stretch/>
        </a:blipFill>
        <a:blipFill rotWithShape="1">
          <a:blip xmlns:r="http://schemas.openxmlformats.org/officeDocument/2006/relationships" r:embed="rId2"/>
          <a:stretch/>
        </a:blipFill>
        <a:blipFill rotWithShape="1">
          <a:blip xmlns:r="http://schemas.openxmlformats.org/officeDocument/2006/relationships" r:embed="rId3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Genesis.thmx</Template>
  <TotalTime>4923</TotalTime>
  <Words>1785</Words>
  <Application>Microsoft Macintosh PowerPoint</Application>
  <PresentationFormat>On-screen Show (4:3)</PresentationFormat>
  <Paragraphs>218</Paragraphs>
  <Slides>37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Genesis</vt:lpstr>
      <vt:lpstr>performing  multivariate analyses  using Adegenet 2.00 </vt:lpstr>
      <vt:lpstr>Adegenet installation</vt:lpstr>
      <vt:lpstr>what is Adegenet?</vt:lpstr>
      <vt:lpstr>what can Adegenet do?</vt:lpstr>
      <vt:lpstr>what can Adegenet do?</vt:lpstr>
      <vt:lpstr>data types</vt:lpstr>
      <vt:lpstr>object classes</vt:lpstr>
      <vt:lpstr>genind objects</vt:lpstr>
      <vt:lpstr>slots@</vt:lpstr>
      <vt:lpstr>accessors()</vt:lpstr>
      <vt:lpstr>data manipulation </vt:lpstr>
      <vt:lpstr>summary()</vt:lpstr>
      <vt:lpstr>summarizing data</vt:lpstr>
      <vt:lpstr>tutorial 1</vt:lpstr>
      <vt:lpstr>multivariate analysis</vt:lpstr>
      <vt:lpstr>multivariate analyses</vt:lpstr>
      <vt:lpstr>PowerPoint Presentation</vt:lpstr>
      <vt:lpstr>performing PCA on genind objects</vt:lpstr>
      <vt:lpstr>performing PCA on genind objects</vt:lpstr>
      <vt:lpstr>performing pca on genind objects</vt:lpstr>
      <vt:lpstr>example PCA on  microbov dataset</vt:lpstr>
      <vt:lpstr>improve the graph</vt:lpstr>
      <vt:lpstr>improve the graph</vt:lpstr>
      <vt:lpstr>improve the graph</vt:lpstr>
      <vt:lpstr>reproducibility </vt:lpstr>
      <vt:lpstr>getting help</vt:lpstr>
      <vt:lpstr>more resources</vt:lpstr>
      <vt:lpstr>please cite:</vt:lpstr>
      <vt:lpstr>tutorial 2 (focused on just PCA)</vt:lpstr>
      <vt:lpstr>streamertail hummingbirds (Trochilus spp.) from Jamaica</vt:lpstr>
      <vt:lpstr>they hybridize...</vt:lpstr>
      <vt:lpstr>map of the hybrid zone</vt:lpstr>
      <vt:lpstr>no structure detected</vt:lpstr>
      <vt:lpstr>PCA using ~6,000 SNPS shows some divergence</vt:lpstr>
      <vt:lpstr>DAPC is able to distinguish between a priori groups</vt:lpstr>
      <vt:lpstr>use the DAPC allelic loadings creatively</vt:lpstr>
      <vt:lpstr>103 SNPs above threshold used in structure analysis....</vt:lpstr>
    </vt:vector>
  </TitlesOfParts>
  <Company>LSU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Caroline Duffie</dc:creator>
  <cp:lastModifiedBy>Caroline Duffie</cp:lastModifiedBy>
  <cp:revision>71</cp:revision>
  <dcterms:created xsi:type="dcterms:W3CDTF">2016-11-02T14:37:00Z</dcterms:created>
  <dcterms:modified xsi:type="dcterms:W3CDTF">2016-11-15T15:34:59Z</dcterms:modified>
</cp:coreProperties>
</file>

<file path=docProps/thumbnail.jpeg>
</file>